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4" r:id="rId3"/>
    <p:sldId id="273" r:id="rId4"/>
    <p:sldId id="278" r:id="rId5"/>
    <p:sldId id="257" r:id="rId6"/>
    <p:sldId id="282" r:id="rId7"/>
    <p:sldId id="275" r:id="rId8"/>
    <p:sldId id="276" r:id="rId9"/>
    <p:sldId id="269" r:id="rId10"/>
    <p:sldId id="267" r:id="rId11"/>
    <p:sldId id="266" r:id="rId12"/>
    <p:sldId id="265" r:id="rId13"/>
    <p:sldId id="263" r:id="rId14"/>
    <p:sldId id="270" r:id="rId15"/>
    <p:sldId id="280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89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Рождаемость 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(на 1000 населения)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sideWall>
      <c:spPr>
        <a:ln>
          <a:noFill/>
        </a:ln>
      </c:spPr>
    </c:side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Pt>
            <c:idx val="5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CCCC"/>
              </a:solidFill>
            </c:spPr>
          </c:dPt>
          <c:dLbls>
            <c:dLbl>
              <c:idx val="2"/>
              <c:layout>
                <c:manualLayout>
                  <c:x val="1.5723270440251593E-2"/>
                  <c:y val="4.1513607227743061E-17"/>
                </c:manualLayout>
              </c:layout>
              <c:showVal val="1"/>
            </c:dLbl>
            <c:dLbl>
              <c:idx val="3"/>
              <c:layout>
                <c:manualLayout>
                  <c:x val="1.2578368741643144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2578616352201245E-2"/>
                  <c:y val="-3.5659917076428986E-7"/>
                </c:manualLayout>
              </c:layout>
              <c:showVal val="1"/>
            </c:dLbl>
            <c:dLbl>
              <c:idx val="5"/>
              <c:layout>
                <c:manualLayout>
                  <c:x val="1.2578616352201245E-2"/>
                  <c:y val="-2.7172856812238782E-2"/>
                </c:manualLayout>
              </c:layout>
              <c:showVal val="1"/>
            </c:dLbl>
            <c:dLbl>
              <c:idx val="6"/>
              <c:layout>
                <c:manualLayout>
                  <c:x val="2.8301886792452942E-2"/>
                  <c:y val="-4.528809468706463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СФО 2014</c:v>
                </c:pt>
                <c:pt idx="6">
                  <c:v>РФ 2014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22.7</c:v>
                </c:pt>
                <c:pt idx="1">
                  <c:v>22.4</c:v>
                </c:pt>
                <c:pt idx="2">
                  <c:v>21</c:v>
                </c:pt>
                <c:pt idx="3">
                  <c:v>20.9</c:v>
                </c:pt>
                <c:pt idx="4">
                  <c:v>18.7</c:v>
                </c:pt>
                <c:pt idx="5">
                  <c:v>14.7</c:v>
                </c:pt>
                <c:pt idx="6">
                  <c:v>13.3</c:v>
                </c:pt>
              </c:numCache>
            </c:numRef>
          </c:val>
        </c:ser>
        <c:shape val="box"/>
        <c:axId val="84451328"/>
        <c:axId val="84452864"/>
        <c:axId val="0"/>
      </c:bar3DChart>
      <c:catAx>
        <c:axId val="84451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452864"/>
        <c:crosses val="autoZero"/>
        <c:auto val="1"/>
        <c:lblAlgn val="ctr"/>
        <c:lblOffset val="100"/>
      </c:catAx>
      <c:valAx>
        <c:axId val="84452864"/>
        <c:scaling>
          <c:orientation val="minMax"/>
          <c:max val="24"/>
          <c:min val="0"/>
        </c:scaling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451328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смертность</a:t>
            </a:r>
          </a:p>
          <a:p>
            <a:pPr>
              <a:defRPr/>
            </a:pP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(на 1000 населения)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Pt>
            <c:idx val="5"/>
            <c:spPr>
              <a:solidFill>
                <a:srgbClr val="00CCFF"/>
              </a:solidFill>
            </c:spPr>
          </c:dPt>
          <c:dPt>
            <c:idx val="6"/>
            <c:spPr>
              <a:solidFill>
                <a:srgbClr val="FFCCCC"/>
              </a:solidFill>
            </c:spPr>
          </c:dPt>
          <c:dLbls>
            <c:dLbl>
              <c:idx val="3"/>
              <c:layout>
                <c:manualLayout>
                  <c:x val="6.0878101907066535E-3"/>
                  <c:y val="4.5222911564994084E-3"/>
                </c:manualLayout>
              </c:layout>
              <c:showVal val="1"/>
            </c:dLbl>
            <c:dLbl>
              <c:idx val="4"/>
              <c:layout>
                <c:manualLayout>
                  <c:x val="1.5219525476766631E-2"/>
                  <c:y val="-1.3566873469498241E-2"/>
                </c:manualLayout>
              </c:layout>
              <c:showVal val="1"/>
            </c:dLbl>
            <c:dLbl>
              <c:idx val="5"/>
              <c:layout>
                <c:manualLayout>
                  <c:x val="9.1317152860599694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2.1307335667473341E-2"/>
                  <c:y val="-4.522291156499408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СФО 2014</c:v>
                </c:pt>
                <c:pt idx="6">
                  <c:v>РФ 2014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12.2</c:v>
                </c:pt>
                <c:pt idx="1">
                  <c:v>12.4</c:v>
                </c:pt>
                <c:pt idx="2">
                  <c:v>11.3</c:v>
                </c:pt>
                <c:pt idx="3">
                  <c:v>11.4</c:v>
                </c:pt>
                <c:pt idx="4">
                  <c:v>10.9</c:v>
                </c:pt>
                <c:pt idx="5">
                  <c:v>13.2</c:v>
                </c:pt>
                <c:pt idx="6">
                  <c:v>13.1</c:v>
                </c:pt>
              </c:numCache>
            </c:numRef>
          </c:val>
        </c:ser>
        <c:shape val="box"/>
        <c:axId val="72194304"/>
        <c:axId val="72200192"/>
        <c:axId val="0"/>
      </c:bar3DChart>
      <c:catAx>
        <c:axId val="72194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200192"/>
        <c:crosses val="autoZero"/>
        <c:auto val="1"/>
        <c:lblAlgn val="ctr"/>
        <c:lblOffset val="100"/>
      </c:catAx>
      <c:valAx>
        <c:axId val="72200192"/>
        <c:scaling>
          <c:orientation val="minMax"/>
          <c:max val="20"/>
          <c:min val="0"/>
        </c:scaling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194304"/>
        <c:crosses val="autoZero"/>
        <c:crossBetween val="between"/>
        <c:majorUnit val="5"/>
        <c:minorUnit val="1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Естественный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прирост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sideWall>
      <c:spPr>
        <a:ln>
          <a:noFill/>
        </a:ln>
      </c:spPr>
    </c:side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Pt>
            <c:idx val="5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CCCC"/>
              </a:solidFill>
            </c:spPr>
          </c:dPt>
          <c:dLbls>
            <c:dLbl>
              <c:idx val="2"/>
              <c:layout>
                <c:manualLayout>
                  <c:x val="1.5723270440251583E-2"/>
                  <c:y val="4.1513607227743061E-17"/>
                </c:manualLayout>
              </c:layout>
              <c:showVal val="1"/>
            </c:dLbl>
            <c:dLbl>
              <c:idx val="3"/>
              <c:layout>
                <c:manualLayout>
                  <c:x val="1.2578368741643144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2578616352201241E-2"/>
                  <c:y val="-3.565991707642898E-7"/>
                </c:manualLayout>
              </c:layout>
              <c:showVal val="1"/>
            </c:dLbl>
            <c:dLbl>
              <c:idx val="5"/>
              <c:layout>
                <c:manualLayout>
                  <c:x val="1.2578616352201241E-2"/>
                  <c:y val="-2.7172856812238771E-2"/>
                </c:manualLayout>
              </c:layout>
              <c:showVal val="1"/>
            </c:dLbl>
            <c:dLbl>
              <c:idx val="6"/>
              <c:layout>
                <c:manualLayout>
                  <c:x val="2.8301886792452938E-2"/>
                  <c:y val="-4.528809468706461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СФО 2014</c:v>
                </c:pt>
                <c:pt idx="6">
                  <c:v>РФ 2014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10.5</c:v>
                </c:pt>
                <c:pt idx="1">
                  <c:v>10.9</c:v>
                </c:pt>
                <c:pt idx="2">
                  <c:v>9.6</c:v>
                </c:pt>
                <c:pt idx="3">
                  <c:v>9.8000000000000007</c:v>
                </c:pt>
                <c:pt idx="4">
                  <c:v>7.8</c:v>
                </c:pt>
                <c:pt idx="5">
                  <c:v>1.5</c:v>
                </c:pt>
                <c:pt idx="6">
                  <c:v>0.2</c:v>
                </c:pt>
              </c:numCache>
            </c:numRef>
          </c:val>
        </c:ser>
        <c:shape val="box"/>
        <c:axId val="86053632"/>
        <c:axId val="86055168"/>
        <c:axId val="0"/>
      </c:bar3DChart>
      <c:catAx>
        <c:axId val="86053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055168"/>
        <c:crosses val="autoZero"/>
        <c:auto val="1"/>
        <c:lblAlgn val="ctr"/>
        <c:lblOffset val="100"/>
      </c:catAx>
      <c:valAx>
        <c:axId val="86055168"/>
        <c:scaling>
          <c:orientation val="minMax"/>
          <c:max val="12"/>
          <c:min val="0"/>
        </c:scaling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053632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792B2-8879-4CE1-8E6D-9C90AB0A6132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DBD5F-8894-47CD-A3A5-D9749E6AF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591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DBD5F-8894-47CD-A3A5-D9749E6AFC6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866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Опыт внедрения и эксплуатации облачных электронных сервисов «Мониторинг беременных» и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«Стационар роддома»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9411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Заместитель главного врача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БУЗ РА «Перинатальный центр»                И.А. Одинцова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3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23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98568" cy="10801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Осмотр беременной женщины в приемном отделении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isha\Desktop\Безымянный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9053351" cy="5493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7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23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687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ведения родов</a:t>
            </a:r>
            <a:endParaRPr lang="ru-RU" sz="4000" dirty="0"/>
          </a:p>
        </p:txBody>
      </p:sp>
      <p:pic>
        <p:nvPicPr>
          <p:cNvPr id="4098" name="Picture 2" descr="C:\Users\misha\Desktop\Безымянны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94702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7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9273" y="245071"/>
            <a:ext cx="3341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Переводной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эпикриз</a:t>
            </a:r>
          </a:p>
        </p:txBody>
      </p:sp>
      <p:pic>
        <p:nvPicPr>
          <p:cNvPr id="5122" name="Picture 2" descr="C:\Users\misha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1" y="980728"/>
            <a:ext cx="8844866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7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 беременности</a:t>
            </a:r>
          </a:p>
        </p:txBody>
      </p:sp>
      <p:pic>
        <p:nvPicPr>
          <p:cNvPr id="6146" name="Picture 2" descr="C:\Users\misha\Desktop\Безымянный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" y="915976"/>
            <a:ext cx="9045362" cy="5681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78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3204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misha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4" y="980728"/>
            <a:ext cx="8843492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26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4" descr="карта РА"/>
          <p:cNvPicPr>
            <a:picLocks noChangeAspect="1" noChangeArrowheads="1"/>
          </p:cNvPicPr>
          <p:nvPr/>
        </p:nvPicPr>
        <p:blipFill>
          <a:blip r:embed="rId2"/>
          <a:srcRect t="3749" b="2525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2195513" y="476250"/>
            <a:ext cx="2486025" cy="2160588"/>
          </a:xfrm>
          <a:prstGeom prst="ellipse">
            <a:avLst/>
          </a:prstGeom>
          <a:noFill/>
          <a:ln w="50800" cmpd="sng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6927690" flipV="1">
            <a:off x="1820863" y="3546475"/>
            <a:ext cx="2046287" cy="150813"/>
          </a:xfrm>
          <a:prstGeom prst="rightArrow">
            <a:avLst>
              <a:gd name="adj1" fmla="val 50000"/>
              <a:gd name="adj2" fmla="val 109112"/>
            </a:avLst>
          </a:prstGeom>
          <a:solidFill>
            <a:srgbClr val="FFFF00"/>
          </a:solidFill>
          <a:ln w="12700" algn="ctr">
            <a:solidFill>
              <a:srgbClr val="9933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Стрелка вправо 3"/>
          <p:cNvSpPr>
            <a:spLocks noChangeArrowheads="1"/>
          </p:cNvSpPr>
          <p:nvPr/>
        </p:nvSpPr>
        <p:spPr bwMode="auto">
          <a:xfrm rot="13266141" flipV="1">
            <a:off x="3995738" y="3376613"/>
            <a:ext cx="4267200" cy="120650"/>
          </a:xfrm>
          <a:prstGeom prst="rightArrow">
            <a:avLst>
              <a:gd name="adj1" fmla="val 50000"/>
              <a:gd name="adj2" fmla="val 243649"/>
            </a:avLst>
          </a:prstGeom>
          <a:solidFill>
            <a:srgbClr val="FFFF00"/>
          </a:solidFill>
          <a:ln w="12700" algn="ctr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-3972048">
            <a:off x="2698750" y="2549525"/>
            <a:ext cx="225425" cy="168275"/>
          </a:xfrm>
          <a:prstGeom prst="rightArrow">
            <a:avLst>
              <a:gd name="adj1" fmla="val 50000"/>
              <a:gd name="adj2" fmla="val 82647"/>
            </a:avLst>
          </a:prstGeom>
          <a:solidFill>
            <a:srgbClr val="FFFF00"/>
          </a:solidFill>
          <a:ln w="12700" algn="ctr">
            <a:solidFill>
              <a:srgbClr val="9933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трелка вправо 3"/>
          <p:cNvSpPr>
            <a:spLocks noChangeArrowheads="1"/>
          </p:cNvSpPr>
          <p:nvPr/>
        </p:nvSpPr>
        <p:spPr bwMode="auto">
          <a:xfrm rot="-5400000">
            <a:off x="3096419" y="3032919"/>
            <a:ext cx="936625" cy="144463"/>
          </a:xfrm>
          <a:prstGeom prst="rightArrow">
            <a:avLst>
              <a:gd name="adj1" fmla="val 50000"/>
              <a:gd name="adj2" fmla="val 79723"/>
            </a:avLst>
          </a:prstGeom>
          <a:solidFill>
            <a:srgbClr val="FFFF00"/>
          </a:solidFill>
          <a:ln w="12700" algn="ctr">
            <a:solidFill>
              <a:srgbClr val="9933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трелка вправо 3"/>
          <p:cNvSpPr>
            <a:spLocks noChangeArrowheads="1"/>
          </p:cNvSpPr>
          <p:nvPr/>
        </p:nvSpPr>
        <p:spPr bwMode="auto">
          <a:xfrm rot="-8333859">
            <a:off x="4057650" y="2921000"/>
            <a:ext cx="2278063" cy="161925"/>
          </a:xfrm>
          <a:prstGeom prst="rightArrow">
            <a:avLst>
              <a:gd name="adj1" fmla="val 50000"/>
              <a:gd name="adj2" fmla="val 143748"/>
            </a:avLst>
          </a:prstGeom>
          <a:solidFill>
            <a:srgbClr val="FFFF00"/>
          </a:solidFill>
          <a:ln w="12700" algn="ctr">
            <a:solidFill>
              <a:srgbClr val="993300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235825" y="4797425"/>
            <a:ext cx="1439863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000" b="1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Кош-Агачская ЦРБ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979613" y="4581525"/>
            <a:ext cx="165735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000" b="1" dirty="0" err="1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Усть-Коксинская</a:t>
            </a:r>
            <a:r>
              <a:rPr lang="ru-RU" sz="1000" b="1" dirty="0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 ЦРБ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116013" y="3284538"/>
            <a:ext cx="136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000" b="1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Усть-Канская ЦРБ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987675" y="3644900"/>
            <a:ext cx="136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000" b="1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Онгудайская ЦРБ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195513" y="2708275"/>
            <a:ext cx="136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000" b="1" dirty="0" err="1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Шебалинская</a:t>
            </a:r>
            <a:r>
              <a:rPr lang="ru-RU" sz="1000" b="1" dirty="0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 ЦРБ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560886" y="822324"/>
            <a:ext cx="136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000" b="1" dirty="0" err="1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Турочакская</a:t>
            </a:r>
            <a:r>
              <a:rPr lang="ru-RU" sz="1000" b="1" dirty="0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 ЦРБ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119812" y="3697288"/>
            <a:ext cx="1296989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000" b="1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Улаганская ЦРБ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076825" y="4365625"/>
            <a:ext cx="13668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000" b="1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Акташская МРБ</a:t>
            </a:r>
          </a:p>
        </p:txBody>
      </p:sp>
      <p:sp>
        <p:nvSpPr>
          <p:cNvPr id="8" name="Стрелка вправо 3"/>
          <p:cNvSpPr>
            <a:spLocks noChangeArrowheads="1"/>
          </p:cNvSpPr>
          <p:nvPr/>
        </p:nvSpPr>
        <p:spPr bwMode="auto">
          <a:xfrm rot="-2724082">
            <a:off x="1467644" y="2715419"/>
            <a:ext cx="1249362" cy="196850"/>
          </a:xfrm>
          <a:prstGeom prst="rightArrow">
            <a:avLst>
              <a:gd name="adj1" fmla="val 50000"/>
              <a:gd name="adj2" fmla="val 95613"/>
            </a:avLst>
          </a:prstGeom>
          <a:solidFill>
            <a:srgbClr val="FFFF00"/>
          </a:solidFill>
          <a:ln w="12700" algn="ctr">
            <a:solidFill>
              <a:srgbClr val="9933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Стрелка вправо 3"/>
          <p:cNvSpPr>
            <a:spLocks noChangeArrowheads="1"/>
          </p:cNvSpPr>
          <p:nvPr/>
        </p:nvSpPr>
        <p:spPr bwMode="auto">
          <a:xfrm rot="14108316" flipV="1">
            <a:off x="3618707" y="3325019"/>
            <a:ext cx="2463800" cy="160337"/>
          </a:xfrm>
          <a:prstGeom prst="rightArrow">
            <a:avLst>
              <a:gd name="adj1" fmla="val 50000"/>
              <a:gd name="adj2" fmla="val 180413"/>
            </a:avLst>
          </a:prstGeom>
          <a:solidFill>
            <a:srgbClr val="FFFF00"/>
          </a:solidFill>
          <a:ln w="12700" algn="ctr">
            <a:solidFill>
              <a:srgbClr val="9933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Стрелка вправо 3"/>
          <p:cNvSpPr>
            <a:spLocks noChangeArrowheads="1"/>
          </p:cNvSpPr>
          <p:nvPr/>
        </p:nvSpPr>
        <p:spPr bwMode="auto">
          <a:xfrm rot="9022332">
            <a:off x="4664075" y="1255713"/>
            <a:ext cx="476250" cy="184150"/>
          </a:xfrm>
          <a:prstGeom prst="rightArrow">
            <a:avLst>
              <a:gd name="adj1" fmla="val 50000"/>
              <a:gd name="adj2" fmla="val 100766"/>
            </a:avLst>
          </a:prstGeom>
          <a:solidFill>
            <a:srgbClr val="FFFF00"/>
          </a:solidFill>
          <a:ln w="12700" algn="ctr">
            <a:solidFill>
              <a:srgbClr val="993300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765450" y="801216"/>
            <a:ext cx="1368425" cy="2469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000" b="1" dirty="0" err="1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Майминская</a:t>
            </a:r>
            <a:r>
              <a:rPr lang="ru-RU" sz="1000" b="1" dirty="0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 ЦРБ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604931" y="1870074"/>
            <a:ext cx="10795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000" b="1" dirty="0" err="1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Чойская</a:t>
            </a:r>
            <a:r>
              <a:rPr lang="ru-RU" sz="1000" b="1" dirty="0" smtClean="0"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 ЦРБ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214546" y="1113060"/>
            <a:ext cx="250033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FFFFCC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БУЗ РА «Перинатальный центр»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5888" y="4525963"/>
            <a:ext cx="831850" cy="488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 уровень)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0/1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8400" y="2895600"/>
            <a:ext cx="831850" cy="488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 уровень)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1/3*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6675" y="3449638"/>
            <a:ext cx="831850" cy="488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 уровень)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3/4*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724400"/>
            <a:ext cx="831850" cy="488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 уровень)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4/3*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8175" y="3817938"/>
            <a:ext cx="831850" cy="488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 уровень)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1/4*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3886200"/>
            <a:ext cx="831850" cy="488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 уровень)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2/2*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600" y="990600"/>
            <a:ext cx="857927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 уровень)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4/5*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5029200"/>
            <a:ext cx="831850" cy="488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 уровень)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10/11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1600200"/>
            <a:ext cx="83227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 </a:t>
            </a:r>
            <a:r>
              <a:rPr lang="ru-RU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уровень)</a:t>
            </a:r>
          </a:p>
        </p:txBody>
      </p:sp>
      <p:sp>
        <p:nvSpPr>
          <p:cNvPr id="20512" name="WordArt 35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53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Служба родовспоможения Республики Алтай</a:t>
            </a:r>
          </a:p>
        </p:txBody>
      </p:sp>
      <p:sp>
        <p:nvSpPr>
          <p:cNvPr id="20513" name="Text Box 36"/>
          <p:cNvSpPr txBox="1">
            <a:spLocks noChangeArrowheads="1"/>
          </p:cNvSpPr>
          <p:nvPr/>
        </p:nvSpPr>
        <p:spPr bwMode="auto">
          <a:xfrm>
            <a:off x="6072198" y="642918"/>
            <a:ext cx="2971800" cy="18312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prstClr val="black"/>
                </a:solidFill>
              </a:rPr>
              <a:t>Койки ПЦ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патологии беременности – </a:t>
            </a:r>
            <a:r>
              <a:rPr lang="ru-RU" sz="1200" dirty="0" smtClean="0">
                <a:solidFill>
                  <a:prstClr val="black"/>
                </a:solidFill>
              </a:rPr>
              <a:t>40;</a:t>
            </a:r>
            <a:endParaRPr lang="ru-RU" sz="12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200" dirty="0">
                <a:solidFill>
                  <a:prstClr val="black"/>
                </a:solidFill>
              </a:rPr>
              <a:t>для беременных и рожениц – </a:t>
            </a:r>
            <a:r>
              <a:rPr lang="ru-RU" sz="1200" dirty="0" smtClean="0">
                <a:solidFill>
                  <a:prstClr val="black"/>
                </a:solidFill>
              </a:rPr>
              <a:t>35;</a:t>
            </a:r>
            <a:endParaRPr lang="ru-RU" sz="12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200" dirty="0">
                <a:solidFill>
                  <a:prstClr val="black"/>
                </a:solidFill>
              </a:rPr>
              <a:t> реанимации и интенсивной терапии новорожденных – </a:t>
            </a:r>
            <a:r>
              <a:rPr lang="ru-RU" sz="1200" dirty="0" smtClean="0">
                <a:solidFill>
                  <a:prstClr val="black"/>
                </a:solidFill>
              </a:rPr>
              <a:t>9;</a:t>
            </a:r>
            <a:endParaRPr lang="ru-RU" sz="12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200" dirty="0">
                <a:solidFill>
                  <a:prstClr val="black"/>
                </a:solidFill>
              </a:rPr>
              <a:t>- койки дневного стационара при КДО – 30.</a:t>
            </a:r>
          </a:p>
        </p:txBody>
      </p:sp>
      <p:sp>
        <p:nvSpPr>
          <p:cNvPr id="7" name="TextBox 30"/>
          <p:cNvSpPr txBox="1"/>
          <p:nvPr/>
        </p:nvSpPr>
        <p:spPr>
          <a:xfrm>
            <a:off x="3657600" y="2057400"/>
            <a:ext cx="831850" cy="488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 уровень)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0/3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0515" name="TextBox 30"/>
          <p:cNvSpPr txBox="1">
            <a:spLocks noChangeArrowheads="1"/>
          </p:cNvSpPr>
          <p:nvPr/>
        </p:nvSpPr>
        <p:spPr bwMode="auto">
          <a:xfrm>
            <a:off x="3871913" y="8382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0/6*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0" y="6354763"/>
            <a:ext cx="43434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solidFill>
                  <a:prstClr val="black"/>
                </a:solidFill>
              </a:rPr>
              <a:t>Примечание:</a:t>
            </a:r>
          </a:p>
          <a:p>
            <a:pPr>
              <a:spcBef>
                <a:spcPct val="50000"/>
              </a:spcBef>
              <a:defRPr/>
            </a:pPr>
            <a:r>
              <a:rPr lang="ru-RU" sz="1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– </a:t>
            </a:r>
            <a:r>
              <a:rPr lang="ru-RU" sz="1000">
                <a:solidFill>
                  <a:srgbClr val="0000FF"/>
                </a:solidFill>
              </a:rPr>
              <a:t>койки для беременных и рожениц/койки патологии беременности</a:t>
            </a:r>
          </a:p>
        </p:txBody>
      </p:sp>
      <p:sp>
        <p:nvSpPr>
          <p:cNvPr id="20517" name="Text Box 42"/>
          <p:cNvSpPr txBox="1">
            <a:spLocks noChangeArrowheads="1"/>
          </p:cNvSpPr>
          <p:nvPr/>
        </p:nvSpPr>
        <p:spPr bwMode="auto">
          <a:xfrm>
            <a:off x="4724400" y="6308725"/>
            <a:ext cx="44196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prstClr val="black"/>
                </a:solidFill>
              </a:rPr>
              <a:t>Всего в регионе </a:t>
            </a:r>
          </a:p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1200" b="1" dirty="0" smtClean="0">
                <a:solidFill>
                  <a:srgbClr val="0000FF"/>
                </a:solidFill>
              </a:rPr>
              <a:t>коек </a:t>
            </a:r>
            <a:r>
              <a:rPr lang="ru-RU" sz="1200" b="1" dirty="0" smtClean="0">
                <a:solidFill>
                  <a:prstClr val="black"/>
                </a:solidFill>
              </a:rPr>
              <a:t>в </a:t>
            </a:r>
            <a:r>
              <a:rPr lang="ru-RU" sz="1200" b="1" dirty="0">
                <a:solidFill>
                  <a:prstClr val="black"/>
                </a:solidFill>
              </a:rPr>
              <a:t>родовспоможении</a:t>
            </a:r>
            <a:endParaRPr lang="ru-RU" sz="1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3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549275"/>
            <a:ext cx="822960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 i="1">
                <a:solidFill>
                  <a:srgbClr val="660033"/>
                </a:solidFill>
              </a:rPr>
              <a:t>Благодарю за внимание!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48132" name="Рисунок 4" descr="малышо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38281"/>
            <a:ext cx="5214974" cy="475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0" y="10017"/>
            <a:ext cx="9144000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16632"/>
            <a:ext cx="8424935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БУЗ РА «Перинатальный центр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Консультативно-диагностическое отделение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8496944" cy="566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33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0" y="10017"/>
            <a:ext cx="9144000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16632"/>
            <a:ext cx="8424935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БУЗ РА «Перинатальный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8388060" cy="559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628" y="428604"/>
            <a:ext cx="364330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b="1" dirty="0" smtClean="0">
                <a:solidFill>
                  <a:prstClr val="black"/>
                </a:solidFill>
              </a:rPr>
              <a:t>Отделение патологии беременности – 40;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 smtClean="0">
                <a:solidFill>
                  <a:prstClr val="black"/>
                </a:solidFill>
              </a:rPr>
              <a:t>Отделение для беременных и рожениц – 35;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 smtClean="0">
                <a:solidFill>
                  <a:prstClr val="black"/>
                </a:solidFill>
              </a:rPr>
              <a:t> реанимации и интенсивной терапии новорожденных – 9;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- койки дневного стационара при КДО – 30.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6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Демографические показатели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464963126"/>
              </p:ext>
            </p:extLst>
          </p:nvPr>
        </p:nvGraphicFramePr>
        <p:xfrm>
          <a:off x="251520" y="1052736"/>
          <a:ext cx="4038600" cy="280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539831477"/>
              </p:ext>
            </p:extLst>
          </p:nvPr>
        </p:nvGraphicFramePr>
        <p:xfrm>
          <a:off x="4648200" y="1052737"/>
          <a:ext cx="4172272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783776"/>
              </p:ext>
            </p:extLst>
          </p:nvPr>
        </p:nvGraphicFramePr>
        <p:xfrm>
          <a:off x="251520" y="3933056"/>
          <a:ext cx="4038600" cy="280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8938323"/>
              </p:ext>
            </p:extLst>
          </p:nvPr>
        </p:nvGraphicFramePr>
        <p:xfrm>
          <a:off x="5148064" y="6309320"/>
          <a:ext cx="2895600" cy="410022"/>
        </p:xfrm>
        <a:graphic>
          <a:graphicData uri="http://schemas.openxmlformats.org/presentationml/2006/ole">
            <p:oleObj spid="_x0000_s1026" name="Диаграмма" r:id="rId6" imgW="5981824" imgH="4095630" progId="Excel.Sheet.8">
              <p:embed/>
            </p:oleObj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860032" y="4597815"/>
            <a:ext cx="3810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</a:rPr>
              <a:t>В Республике Алтай стабильный естественный прирост населения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80869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50622" y="1285860"/>
            <a:ext cx="8424935" cy="5383500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единой информационной базы данных беременных, рожениц, родильниц и новорожденных по Республике Алтай.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правильности ведения беременной на амбулаторном этапе оказания помощи.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Контроль соблюдения маршрутизации беременных, рожениц, родильниц и их новорожденных.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исходов беременности в реальном режиме времени, а также возможность внесения изменений вышестоящей МО в режиме реального времени.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документации и доступных пациенту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распечаток,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ошибок, связанных с  «человеческим фактором», и ручным заполнением обменных карт.  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642" y="168831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Основные задачи электронных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сервисов 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беременных» и «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Стационар роддома»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89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23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7" y="332656"/>
            <a:ext cx="5791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рабочих мест врачей комплектами автоматизированных рабочих мест с их настройкой и подключением к защищённой сети РС ЕГИСЗ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sha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25" y="-26033"/>
            <a:ext cx="2333625" cy="204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3343499" y="1700808"/>
            <a:ext cx="360040" cy="1072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51620" y="2966496"/>
            <a:ext cx="525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информации, различных форм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бланков.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врачей с разработчиками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isha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19" y="2406588"/>
            <a:ext cx="1224136" cy="1827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2987824" y="3752488"/>
            <a:ext cx="360040" cy="1116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7504" y="4869160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Накопленная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информация разработчиками  преобразовывалась  в электронные проформы, с последующим тестированием и доработками</a:t>
            </a:r>
          </a:p>
        </p:txBody>
      </p:sp>
      <p:pic>
        <p:nvPicPr>
          <p:cNvPr id="1028" name="Picture 4" descr="C:\Users\misha\Desktop\1442576248_27656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19309"/>
            <a:ext cx="3012951" cy="1515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7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0" y="1001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60100"/>
            <a:ext cx="76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Анкета оценки группы риска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sha\Desktop\Безымянный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6"/>
            <a:ext cx="8999486" cy="4752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98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0" y="1001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60100"/>
            <a:ext cx="76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 высокой группы риска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sha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65" y="705400"/>
            <a:ext cx="6557649" cy="5467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35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23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7196336" cy="8640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Госпитализация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пациента 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ЛПУ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sha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9" y="1340768"/>
            <a:ext cx="8773801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7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903</TotalTime>
  <Words>426</Words>
  <Application>Microsoft Office PowerPoint</Application>
  <PresentationFormat>Экран (4:3)</PresentationFormat>
  <Paragraphs>94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Волна</vt:lpstr>
      <vt:lpstr>Диаграмма</vt:lpstr>
      <vt:lpstr>Слайд 1</vt:lpstr>
      <vt:lpstr>Слайд 2</vt:lpstr>
      <vt:lpstr>Слайд 3</vt:lpstr>
      <vt:lpstr>Демографические показатели</vt:lpstr>
      <vt:lpstr>Слайд 5</vt:lpstr>
      <vt:lpstr>Слайд 6</vt:lpstr>
      <vt:lpstr>Слайд 7</vt:lpstr>
      <vt:lpstr>Слайд 8</vt:lpstr>
      <vt:lpstr>Госпитализация пациента в ЛПУ</vt:lpstr>
      <vt:lpstr>Осмотр беременной женщины в приемном отделении</vt:lpstr>
      <vt:lpstr>План ведения родов</vt:lpstr>
      <vt:lpstr>Слайд 12</vt:lpstr>
      <vt:lpstr>Исход беременности</vt:lpstr>
      <vt:lpstr>Выписка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зам_омр</dc:creator>
  <cp:lastModifiedBy>User</cp:lastModifiedBy>
  <cp:revision>69</cp:revision>
  <dcterms:created xsi:type="dcterms:W3CDTF">2016-03-15T11:16:37Z</dcterms:created>
  <dcterms:modified xsi:type="dcterms:W3CDTF">2016-11-02T02:27:53Z</dcterms:modified>
</cp:coreProperties>
</file>